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png"/>
  <Default Extension="xml" ContentType="application/xml"/>
  <Override PartName="/ppt/presentation.xml" ContentType="application/vnd.openxmlformats-officedocument.presentationml.presentation.main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57" r:id="rId5"/>
    <p:sldId id="258" r:id="rId6"/>
    <p:sldId id="259" r:id="rId7"/>
    <p:sldId id="260" r:id="rId8"/>
    <p:sldId id="261" r:id="rId9"/>
    <p:sldId id="262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eg>
</file>

<file path=ppt/media/image11.jpg>
</file>

<file path=ppt/media/image2.jpg>
</file>

<file path=ppt/media/image3.webp>
</file>

<file path=ppt/media/image4.jpg>
</file>

<file path=ppt/media/image5.jp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489EC-1835-4A2D-B9EB-76F2FCA0A9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B0CDF15-5A8C-4F64-BE4F-214B46DE61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898796-70ED-414A-9CB5-507162390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A047D27-58E5-4A72-92AF-C55A71C5C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FE116F-3C22-413E-85A0-4E188992D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769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69D9F-6597-4654-A93D-D584051CF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5BC4547-E29D-4408-AC39-E394DD04D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A27A21-140C-4457-B333-451B61765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70A27C2-F308-493E-9CAC-466F9133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53519C-B7DC-4D89-87B4-FAE627CF4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7519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1168F27-0699-467B-9642-13C2503028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CED5723-359F-4A29-9E5E-3262CAC18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0B00C9-ABE3-410C-9E7C-A45A12CF1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DFA8DF-74DC-4A7E-985B-F3998F622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E78744A-C7DF-4822-B2F3-694C18424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0515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D52C5E-A49F-4712-BD95-6C57DDE75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50192F-4586-4257-A885-A6A943F2B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00FC5A-D52A-47BF-87F9-62191C14C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F1F130-6BB9-45ED-90EF-0428A986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C573774-06E2-4F6D-987D-BD463E0C1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014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C36599-01CB-454F-9205-2E0DA9515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D472C07-0467-4BD4-83C3-F1CE02A75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5355DE8-52C5-43B2-82AE-EA54AA61A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96B095-8C84-437A-9B05-D7FBFB913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FE0800-E039-41B2-8B59-AD95BD1E5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2338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2810B-38C1-4723-BA91-60B35163B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05A22B-8054-4075-8309-B2747DDF46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0C9C17-34CD-4DB6-8EAC-C6E6F4E36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699A236-33E8-4E22-ACD6-4B95B0425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8C930C0-DE8C-4B8B-A3E5-06FBA3CB2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6BF6218-661C-4AB1-8DFC-AB972A461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1460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4AC5DF-08F5-4E77-B229-83004EF12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64BD1DD-CFCD-4E84-B64A-6326854BF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DB5B77E-78A0-460E-BEC1-AFE4DF8944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729CA57-B549-4551-B25F-732BF12E19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5DE7DD4-ACD3-41BE-9F5E-E7BD36A89F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79C8E5D-297B-409B-A989-9C1B01587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274E873-B0B1-4765-94F1-282D56054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8257986-F1DD-420B-8DBF-7AAE7C55C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8304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25A577-3AD5-4642-8F46-0034BD504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D87243C-D2D0-4734-9A1E-479C93000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BC3901-661E-488F-9777-DFB8AA7F8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214645A-CBED-44C8-95ED-22B4F4500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3602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37058EB-2D81-459E-AF1F-AA847E9B6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687757E-1DAC-4686-97E5-47CD441A0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FC88609-B2B0-494A-9BD0-EA272CB9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3357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F2107-2195-4459-9F40-CB455CA3C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4A4BE2-8EE6-457D-956A-B80925CD0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B07202-5FE2-4279-88CB-3CF203663F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83DBF0C-055D-4E84-949B-450E0EFAF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C59E1C4-ACB9-412D-9A96-65B502D5A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8184DA6-3BC6-45CC-B9A0-ADE7FE181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8541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D7EC65-5010-4FBF-8510-44BC26F9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7A908B6-C048-4E00-A0CD-0F6F213F48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9052CC8-82A4-4DBE-960A-594ACAFC3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927AD6B-7FA7-43FE-98E3-61690E2C1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7BCBB57-2F4A-4F05-91AB-D3C9CE57F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08BD5D0-C096-4CA9-9C40-6704222FD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1985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6B3D97A-F25D-4437-A82A-47E3E603C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F41C5A8-8D63-4FA6-BA66-F6A305597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FC2E629-446D-4659-B553-780C83B1C0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FE70CB-79E7-48A9-80F7-BDF7A3799CEE}" type="datetimeFigureOut">
              <a:rPr lang="pt-BR" smtClean="0"/>
              <a:t>28/05/2025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45E02C6-7245-4154-AC03-D9CCBE6A02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1CA082-4280-414B-AB3A-37AB042C00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7B43F-42B6-433A-8E83-C7268F3D28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1621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ebp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89E9A76-2D26-47F6-A8FE-36516BFC5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7995684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8A9DF56D-3EE9-429A-BD53-613F0C18F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0064" y="365125"/>
            <a:ext cx="8378457" cy="985209"/>
          </a:xfrm>
        </p:spPr>
        <p:txBody>
          <a:bodyPr>
            <a:normAutofit fontScale="90000"/>
          </a:bodyPr>
          <a:lstStyle/>
          <a:p>
            <a:r>
              <a:rPr lang="pt-BR" b="1" i="1" dirty="0"/>
              <a:t>Aprenda sobre os 7 princípios do Gestalt</a:t>
            </a:r>
          </a:p>
        </p:txBody>
      </p:sp>
    </p:spTree>
    <p:extLst>
      <p:ext uri="{BB962C8B-B14F-4D97-AF65-F5344CB8AC3E}">
        <p14:creationId xmlns:p14="http://schemas.microsoft.com/office/powerpoint/2010/main" val="1406757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E09A534-C3FB-4E81-BC48-CA3C4F1863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23"/>
            <a:ext cx="12192000" cy="685035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9C433AA-44FD-40C7-925F-0D715B390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2084" y="365125"/>
            <a:ext cx="9301716" cy="1325563"/>
          </a:xfrm>
        </p:spPr>
        <p:txBody>
          <a:bodyPr>
            <a:normAutofit/>
          </a:bodyPr>
          <a:lstStyle/>
          <a:p>
            <a:r>
              <a:rPr lang="pt-BR" sz="6600" b="1" i="1" dirty="0">
                <a:solidFill>
                  <a:schemeClr val="accent1"/>
                </a:solidFill>
              </a:rPr>
              <a:t>Alex e </a:t>
            </a:r>
            <a:r>
              <a:rPr lang="pt-BR" sz="6600" b="1" i="1" dirty="0" err="1">
                <a:solidFill>
                  <a:schemeClr val="accent1"/>
                </a:solidFill>
              </a:rPr>
              <a:t>Kaique</a:t>
            </a:r>
            <a:r>
              <a:rPr lang="pt-BR" sz="6600" b="1" i="1" dirty="0">
                <a:solidFill>
                  <a:schemeClr val="accent1"/>
                </a:solidFill>
              </a:rPr>
              <a:t> 1MDS</a:t>
            </a:r>
          </a:p>
        </p:txBody>
      </p:sp>
    </p:spTree>
    <p:extLst>
      <p:ext uri="{BB962C8B-B14F-4D97-AF65-F5344CB8AC3E}">
        <p14:creationId xmlns:p14="http://schemas.microsoft.com/office/powerpoint/2010/main" val="1250995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F83A12F-392E-4CA0-A7A9-BA71DB6A6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A6F3390-98A9-409F-B2E2-298A4BE5F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1073888"/>
            <a:ext cx="3852347" cy="983512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Oque são os 7 princípios do Gestalt</a:t>
            </a:r>
          </a:p>
        </p:txBody>
      </p:sp>
      <p:pic>
        <p:nvPicPr>
          <p:cNvPr id="7" name="Espaço Reservado para Imagem 6">
            <a:extLst>
              <a:ext uri="{FF2B5EF4-FFF2-40B4-BE49-F238E27FC236}">
                <a16:creationId xmlns:a16="http://schemas.microsoft.com/office/drawing/2014/main" id="{2A65C101-8A48-4230-BB1E-102D67F87FB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5" r="7785"/>
          <a:stretch>
            <a:fillRect/>
          </a:stretch>
        </p:blipFill>
        <p:spPr/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31ECB3E-4660-4110-A84A-88534772C6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pt-BR" dirty="0">
                <a:solidFill>
                  <a:schemeClr val="bg2"/>
                </a:solidFill>
              </a:rPr>
              <a:t>Os 7 princípios da Gestalt são a proximidade, similaridade, continuidade, fechamento, figura-fundo, região comum e ponto focal. Estes princípios descrevem como o cérebro humano organiza a informação visual, formando grupos e reconhecendo padrões. </a:t>
            </a:r>
          </a:p>
        </p:txBody>
      </p:sp>
    </p:spTree>
    <p:extLst>
      <p:ext uri="{BB962C8B-B14F-4D97-AF65-F5344CB8AC3E}">
        <p14:creationId xmlns:p14="http://schemas.microsoft.com/office/powerpoint/2010/main" val="1595379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9D03467-75BC-4C66-9E39-7B23AC0EC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92A219B-C13E-41DE-969D-D06AC779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b="1" i="1" dirty="0">
                <a:solidFill>
                  <a:schemeClr val="bg1"/>
                </a:solidFill>
              </a:rPr>
              <a:t>Proximidade</a:t>
            </a:r>
          </a:p>
        </p:txBody>
      </p:sp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460339A1-07C8-4BE0-B582-820F9B5C159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5" r="7785"/>
          <a:stretch>
            <a:fillRect/>
          </a:stretch>
        </p:blipFill>
        <p:spPr>
          <a:xfrm>
            <a:off x="5183188" y="987425"/>
            <a:ext cx="6172200" cy="4873625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A9D6A6-A4E3-413B-AD2F-68D6F954E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solidFill>
                  <a:schemeClr val="bg2"/>
                </a:solidFill>
              </a:rPr>
              <a:t>Elementos próximos entre si são percebidos como um grupo.</a:t>
            </a:r>
          </a:p>
        </p:txBody>
      </p:sp>
    </p:spTree>
    <p:extLst>
      <p:ext uri="{BB962C8B-B14F-4D97-AF65-F5344CB8AC3E}">
        <p14:creationId xmlns:p14="http://schemas.microsoft.com/office/powerpoint/2010/main" val="1400156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C8507E33-120F-43E5-A9FD-A53282B74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C756DB77-8CDC-4B97-8103-3A2132211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i="1" dirty="0">
                <a:solidFill>
                  <a:schemeClr val="bg1"/>
                </a:solidFill>
              </a:rPr>
              <a:t>Similaridade</a:t>
            </a:r>
          </a:p>
        </p:txBody>
      </p:sp>
      <p:pic>
        <p:nvPicPr>
          <p:cNvPr id="17" name="Espaço Reservado para Imagem 16">
            <a:extLst>
              <a:ext uri="{FF2B5EF4-FFF2-40B4-BE49-F238E27FC236}">
                <a16:creationId xmlns:a16="http://schemas.microsoft.com/office/drawing/2014/main" id="{DE66684E-C6F1-43FB-8FDF-3407D683B80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6837"/>
            <a:ext cx="6172200" cy="4114800"/>
          </a:xfrm>
        </p:spPr>
      </p:pic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F8BCF60-7D98-4395-8BC1-40297049514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/>
              <a:t> </a:t>
            </a:r>
            <a:r>
              <a:rPr lang="pt-BR" dirty="0">
                <a:solidFill>
                  <a:schemeClr val="bg2"/>
                </a:solidFill>
              </a:rPr>
              <a:t>Objetos semelhantes em forma, cor ou tamanho são agrupados.</a:t>
            </a:r>
          </a:p>
        </p:txBody>
      </p:sp>
    </p:spTree>
    <p:extLst>
      <p:ext uri="{BB962C8B-B14F-4D97-AF65-F5344CB8AC3E}">
        <p14:creationId xmlns:p14="http://schemas.microsoft.com/office/powerpoint/2010/main" val="3018171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6E592076-03DB-4AEA-A5B2-B69EB4011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1B55EF40-6D1B-4DEF-B049-C54423073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i="1" dirty="0">
                <a:solidFill>
                  <a:schemeClr val="bg1"/>
                </a:solidFill>
              </a:rPr>
              <a:t>Continuidade</a:t>
            </a:r>
          </a:p>
        </p:txBody>
      </p:sp>
      <p:pic>
        <p:nvPicPr>
          <p:cNvPr id="8" name="Espaço Reservado para Imagem 7">
            <a:extLst>
              <a:ext uri="{FF2B5EF4-FFF2-40B4-BE49-F238E27FC236}">
                <a16:creationId xmlns:a16="http://schemas.microsoft.com/office/drawing/2014/main" id="{E563B6F7-106D-4FCE-924C-260DDAA3702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62" b="5362"/>
          <a:stretch>
            <a:fillRect/>
          </a:stretch>
        </p:blipFill>
        <p:spPr/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6013B70-2757-4A7C-8F89-F49B7C28F6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solidFill>
                  <a:schemeClr val="bg2"/>
                </a:solidFill>
              </a:rPr>
              <a:t>O cérebro tende a seguir linhas e formas contínuas.</a:t>
            </a:r>
          </a:p>
        </p:txBody>
      </p:sp>
    </p:spTree>
    <p:extLst>
      <p:ext uri="{BB962C8B-B14F-4D97-AF65-F5344CB8AC3E}">
        <p14:creationId xmlns:p14="http://schemas.microsoft.com/office/powerpoint/2010/main" val="661757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C15C80C-87EB-49C3-854F-C264CA8C5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A705ACC6-D360-441C-85B8-AFBA9D62F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i="1" dirty="0">
                <a:solidFill>
                  <a:schemeClr val="bg1"/>
                </a:solidFill>
              </a:rPr>
              <a:t>Fechamento</a:t>
            </a:r>
          </a:p>
        </p:txBody>
      </p:sp>
      <p:pic>
        <p:nvPicPr>
          <p:cNvPr id="8" name="Espaço Reservado para Imagem 7">
            <a:extLst>
              <a:ext uri="{FF2B5EF4-FFF2-40B4-BE49-F238E27FC236}">
                <a16:creationId xmlns:a16="http://schemas.microsoft.com/office/drawing/2014/main" id="{A9384190-3DB2-4CC9-AB1C-CE1D64411E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0" b="10520"/>
          <a:stretch>
            <a:fillRect/>
          </a:stretch>
        </p:blipFill>
        <p:spPr/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C4DD6EA-0081-4CC8-A5A5-A07C82471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solidFill>
                  <a:schemeClr val="bg2"/>
                </a:solidFill>
              </a:rPr>
              <a:t>Objetos incompletos são percebidos como completos, preenchendo lacunas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0571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F4D280C-CBEC-4F56-9346-0E20F95BFC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3D81C903-AD8B-4F7B-A8A0-C3E3FFB5C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i="1" dirty="0">
                <a:solidFill>
                  <a:schemeClr val="bg1"/>
                </a:solidFill>
              </a:rPr>
              <a:t>Figura-fundo</a:t>
            </a:r>
          </a:p>
        </p:txBody>
      </p:sp>
      <p:pic>
        <p:nvPicPr>
          <p:cNvPr id="12" name="Espaço Reservado para Imagem 11">
            <a:extLst>
              <a:ext uri="{FF2B5EF4-FFF2-40B4-BE49-F238E27FC236}">
                <a16:creationId xmlns:a16="http://schemas.microsoft.com/office/drawing/2014/main" id="{87397828-C112-4EA2-8DB9-3139431B7F0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2" r="7862"/>
          <a:stretch>
            <a:fillRect/>
          </a:stretch>
        </p:blipFill>
        <p:spPr/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A39A3F-41B7-453C-BBA4-A89E2677532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solidFill>
                  <a:schemeClr val="bg2"/>
                </a:solidFill>
              </a:rPr>
              <a:t>O cérebro distingue entre o elemento principal (figura) e o ambiente ao redor (fundo).</a:t>
            </a:r>
          </a:p>
        </p:txBody>
      </p:sp>
    </p:spTree>
    <p:extLst>
      <p:ext uri="{BB962C8B-B14F-4D97-AF65-F5344CB8AC3E}">
        <p14:creationId xmlns:p14="http://schemas.microsoft.com/office/powerpoint/2010/main" val="888265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75D7C1A2-998A-415F-8E26-7E4434C85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48C12019-B191-4627-BE0A-A866AA020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i="1" dirty="0">
                <a:solidFill>
                  <a:schemeClr val="bg1"/>
                </a:solidFill>
              </a:rPr>
              <a:t>Região Comum</a:t>
            </a:r>
          </a:p>
        </p:txBody>
      </p:sp>
      <p:pic>
        <p:nvPicPr>
          <p:cNvPr id="8" name="Espaço Reservado para Imagem 7">
            <a:extLst>
              <a:ext uri="{FF2B5EF4-FFF2-40B4-BE49-F238E27FC236}">
                <a16:creationId xmlns:a16="http://schemas.microsoft.com/office/drawing/2014/main" id="{FE3FAFE8-9B8C-4C7A-B63A-0D2A1349D60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9" r="2569"/>
          <a:stretch>
            <a:fillRect/>
          </a:stretch>
        </p:blipFill>
        <p:spPr/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1DE9D4C-61BF-4550-8D29-2854531AA84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/>
              <a:t> </a:t>
            </a:r>
            <a:r>
              <a:rPr lang="pt-BR" dirty="0">
                <a:solidFill>
                  <a:schemeClr val="bg2"/>
                </a:solidFill>
              </a:rPr>
              <a:t>Objetos dentro de uma área fechada são agrupados como um grupo.</a:t>
            </a:r>
          </a:p>
        </p:txBody>
      </p:sp>
    </p:spTree>
    <p:extLst>
      <p:ext uri="{BB962C8B-B14F-4D97-AF65-F5344CB8AC3E}">
        <p14:creationId xmlns:p14="http://schemas.microsoft.com/office/powerpoint/2010/main" val="654071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FE29AD91-C955-497F-B80B-1DA7570E9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37693BA7-1EF0-4698-9819-3A32B4C29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i="1" dirty="0">
                <a:solidFill>
                  <a:schemeClr val="bg1"/>
                </a:solidFill>
              </a:rPr>
              <a:t>Plano focal</a:t>
            </a:r>
          </a:p>
        </p:txBody>
      </p:sp>
      <p:pic>
        <p:nvPicPr>
          <p:cNvPr id="8" name="Espaço Reservado para Imagem 7">
            <a:extLst>
              <a:ext uri="{FF2B5EF4-FFF2-40B4-BE49-F238E27FC236}">
                <a16:creationId xmlns:a16="http://schemas.microsoft.com/office/drawing/2014/main" id="{5CFBE915-1A41-4CCD-AA1F-4E28C48321F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3" r="11233"/>
          <a:stretch>
            <a:fillRect/>
          </a:stretch>
        </p:blipFill>
        <p:spPr/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D64CB82-19BC-45EE-BB17-16C1EEE4D18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solidFill>
                  <a:schemeClr val="bg2"/>
                </a:solidFill>
              </a:rPr>
              <a:t>O elemento visual que mais chama a atenção, direcionando o olhar do observador. </a:t>
            </a:r>
          </a:p>
        </p:txBody>
      </p:sp>
    </p:spTree>
    <p:extLst>
      <p:ext uri="{BB962C8B-B14F-4D97-AF65-F5344CB8AC3E}">
        <p14:creationId xmlns:p14="http://schemas.microsoft.com/office/powerpoint/2010/main" val="34045170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0EF1C476970E2488FD1F7D51555AB33" ma:contentTypeVersion="13" ma:contentTypeDescription="Crie um novo documento." ma:contentTypeScope="" ma:versionID="3afe7bfa509b6f02c998415fd99f3809">
  <xsd:schema xmlns:xsd="http://www.w3.org/2001/XMLSchema" xmlns:xs="http://www.w3.org/2001/XMLSchema" xmlns:p="http://schemas.microsoft.com/office/2006/metadata/properties" xmlns:ns2="f742b6d5-e525-4cec-b07d-496a7fd6e843" xmlns:ns3="6ea004b2-05b9-4705-91ff-713a80f6683d" targetNamespace="http://schemas.microsoft.com/office/2006/metadata/properties" ma:root="true" ma:fieldsID="04b23d45ee5f09a8d06a7e23dac8e4fc" ns2:_="" ns3:_="">
    <xsd:import namespace="f742b6d5-e525-4cec-b07d-496a7fd6e843"/>
    <xsd:import namespace="6ea004b2-05b9-4705-91ff-713a80f6683d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42b6d5-e525-4cec-b07d-496a7fd6e843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Marcações de imagem" ma:readOnly="false" ma:fieldId="{5cf76f15-5ced-4ddc-b409-7134ff3c332f}" ma:taxonomyMulti="true" ma:sspId="3714fbfa-5ced-4307-b76a-786f22ad6a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a004b2-05b9-4705-91ff-713a80f6683d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457d4c43-bb36-4f4a-9c73-edceec3250ad}" ma:internalName="TaxCatchAll" ma:showField="CatchAllData" ma:web="6ea004b2-05b9-4705-91ff-713a80f6683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742b6d5-e525-4cec-b07d-496a7fd6e843">
      <Terms xmlns="http://schemas.microsoft.com/office/infopath/2007/PartnerControls"/>
    </lcf76f155ced4ddcb4097134ff3c332f>
    <ReferenceId xmlns="f742b6d5-e525-4cec-b07d-496a7fd6e843" xsi:nil="true"/>
    <TaxCatchAll xmlns="6ea004b2-05b9-4705-91ff-713a80f6683d" xsi:nil="true"/>
  </documentManagement>
</p:properties>
</file>

<file path=customXml/itemProps1.xml><?xml version="1.0" encoding="utf-8"?>
<ds:datastoreItem xmlns:ds="http://schemas.openxmlformats.org/officeDocument/2006/customXml" ds:itemID="{6E7D15E4-7356-4909-A4FA-FE145E6FA22A}"/>
</file>

<file path=customXml/itemProps2.xml><?xml version="1.0" encoding="utf-8"?>
<ds:datastoreItem xmlns:ds="http://schemas.openxmlformats.org/officeDocument/2006/customXml" ds:itemID="{621DD6C4-D77E-4427-B47B-517CE75AD90B}"/>
</file>

<file path=customXml/itemProps3.xml><?xml version="1.0" encoding="utf-8"?>
<ds:datastoreItem xmlns:ds="http://schemas.openxmlformats.org/officeDocument/2006/customXml" ds:itemID="{3F2A592A-51F8-4E68-9D31-F8AFFC2CD531}"/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97</Words>
  <Application>Microsoft Office PowerPoint</Application>
  <PresentationFormat>Widescreen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do Office</vt:lpstr>
      <vt:lpstr>Aprenda sobre os 7 princípios do Gestalt</vt:lpstr>
      <vt:lpstr>Oque são os 7 princípios do Gestalt</vt:lpstr>
      <vt:lpstr>Proximidade</vt:lpstr>
      <vt:lpstr>Similaridade</vt:lpstr>
      <vt:lpstr>Continuidade</vt:lpstr>
      <vt:lpstr>Fechamento</vt:lpstr>
      <vt:lpstr>Figura-fundo</vt:lpstr>
      <vt:lpstr>Região Comum</vt:lpstr>
      <vt:lpstr>Plano focal</vt:lpstr>
      <vt:lpstr>Alex e Kaique 1MDS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Aluno</dc:creator>
  <cp:lastModifiedBy>Aluno</cp:lastModifiedBy>
  <cp:revision>8</cp:revision>
  <dcterms:created xsi:type="dcterms:W3CDTF">2025-05-28T16:43:19Z</dcterms:created>
  <dcterms:modified xsi:type="dcterms:W3CDTF">2025-05-28T17:59:15Z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0x010100D0EF1C476970E2488FD1F7D51555AB33</vt:lpwstr>
  </property>
</Properties>
</file>

<file path=docProps/thumbnail.jpeg>
</file>